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14.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5.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6.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7.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3.xml" ContentType="application/vnd.openxmlformats-officedocument.themeOverride+xml"/>
  <Override PartName="/ppt/notesSlides/notesSlide15.xml" ContentType="application/vnd.openxmlformats-officedocument.presentationml.notesSlide+xml"/>
  <Override PartName="/ppt/theme/themeOverride4.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5.xml" ContentType="application/vnd.openxmlformats-officedocument.themeOverride+xml"/>
  <Override PartName="/ppt/notesSlides/notesSlide29.xml" ContentType="application/vnd.openxmlformats-officedocument.presentationml.notesSlide+xml"/>
  <Override PartName="/ppt/theme/themeOverride6.xml" ContentType="application/vnd.openxmlformats-officedocument.themeOverride+xml"/>
  <Override PartName="/ppt/notesSlides/notesSlide30.xml" ContentType="application/vnd.openxmlformats-officedocument.presentationml.notesSlide+xml"/>
  <Override PartName="/ppt/theme/themeOverride7.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190" r:id="rId17"/>
    <p:sldMasterId id="2147484202" r:id="rId18"/>
  </p:sldMasterIdLst>
  <p:notesMasterIdLst>
    <p:notesMasterId r:id="rId74"/>
  </p:notesMasterIdLst>
  <p:sldIdLst>
    <p:sldId id="490" r:id="rId19"/>
    <p:sldId id="578" r:id="rId20"/>
    <p:sldId id="430" r:id="rId21"/>
    <p:sldId id="428" r:id="rId22"/>
    <p:sldId id="412" r:id="rId23"/>
    <p:sldId id="409" r:id="rId24"/>
    <p:sldId id="413" r:id="rId25"/>
    <p:sldId id="429" r:id="rId26"/>
    <p:sldId id="586" r:id="rId27"/>
    <p:sldId id="587" r:id="rId28"/>
    <p:sldId id="588" r:id="rId29"/>
    <p:sldId id="582" r:id="rId30"/>
    <p:sldId id="589" r:id="rId31"/>
    <p:sldId id="580" r:id="rId32"/>
    <p:sldId id="590" r:id="rId33"/>
    <p:sldId id="591" r:id="rId34"/>
    <p:sldId id="592" r:id="rId35"/>
    <p:sldId id="593" r:id="rId36"/>
    <p:sldId id="447" r:id="rId37"/>
    <p:sldId id="440" r:id="rId38"/>
    <p:sldId id="433" r:id="rId39"/>
    <p:sldId id="434" r:id="rId40"/>
    <p:sldId id="465" r:id="rId41"/>
    <p:sldId id="435" r:id="rId42"/>
    <p:sldId id="436" r:id="rId43"/>
    <p:sldId id="466" r:id="rId44"/>
    <p:sldId id="437" r:id="rId45"/>
    <p:sldId id="438" r:id="rId46"/>
    <p:sldId id="439" r:id="rId47"/>
    <p:sldId id="467" r:id="rId48"/>
    <p:sldId id="468" r:id="rId49"/>
    <p:sldId id="469" r:id="rId50"/>
    <p:sldId id="404" r:id="rId51"/>
    <p:sldId id="264" r:id="rId52"/>
    <p:sldId id="265" r:id="rId53"/>
    <p:sldId id="266" r:id="rId54"/>
    <p:sldId id="462" r:id="rId55"/>
    <p:sldId id="463" r:id="rId56"/>
    <p:sldId id="464" r:id="rId57"/>
    <p:sldId id="470" r:id="rId58"/>
    <p:sldId id="319" r:id="rId59"/>
    <p:sldId id="474" r:id="rId60"/>
    <p:sldId id="301" r:id="rId61"/>
    <p:sldId id="294" r:id="rId62"/>
    <p:sldId id="295" r:id="rId63"/>
    <p:sldId id="296" r:id="rId64"/>
    <p:sldId id="302" r:id="rId65"/>
    <p:sldId id="303" r:id="rId66"/>
    <p:sldId id="339" r:id="rId67"/>
    <p:sldId id="386" r:id="rId68"/>
    <p:sldId id="471" r:id="rId69"/>
    <p:sldId id="472" r:id="rId70"/>
    <p:sldId id="473" r:id="rId71"/>
    <p:sldId id="584" r:id="rId72"/>
    <p:sldId id="58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578"/>
            <p14:sldId id="430"/>
            <p14:sldId id="428"/>
            <p14:sldId id="412"/>
            <p14:sldId id="409"/>
            <p14:sldId id="413"/>
            <p14:sldId id="429"/>
            <p14:sldId id="586"/>
            <p14:sldId id="587"/>
            <p14:sldId id="588"/>
            <p14:sldId id="582"/>
            <p14:sldId id="589"/>
            <p14:sldId id="580"/>
            <p14:sldId id="590"/>
            <p14:sldId id="591"/>
            <p14:sldId id="592"/>
            <p14:sldId id="593"/>
            <p14:sldId id="447"/>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ldId id="437"/>
            <p14:sldId id="438"/>
            <p14:sldId id="439"/>
            <p14:sldId id="467"/>
            <p14:sldId id="468"/>
            <p14:sldId id="46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 id="584"/>
            <p14:sldId id="5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B1DB"/>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3"/>
    <p:restoredTop sz="96154"/>
  </p:normalViewPr>
  <p:slideViewPr>
    <p:cSldViewPr snapToGrid="0" snapToObjects="1">
      <p:cViewPr varScale="1">
        <p:scale>
          <a:sx n="88" d="100"/>
          <a:sy n="88" d="100"/>
        </p:scale>
        <p:origin x="216" y="816"/>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3.xml"/><Relationship Id="rId2" Type="http://schemas.openxmlformats.org/officeDocument/2006/relationships/slideMaster" Target="slideMasters/slideMaster2.xml"/><Relationship Id="rId29"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2/26/18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736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2029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2916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2099462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8291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36720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2/26/18 7:46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2/26/18 7:46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2/26/18 7:46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2/26/18 7:46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061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2/26/18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2/26/18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2/26/18 7:46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2/26/18 7:46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2/26/18 7:46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576896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600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989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084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8671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881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2/27/18 8:01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6962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2/27/18 8:01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488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6.jpeg"/><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01613421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cstate="screen">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cstate="screen">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2/26/18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2/26/18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2/26/18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theme" Target="../theme/theme10.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image" Target="../media/image1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 Type="http://schemas.openxmlformats.org/officeDocument/2006/relationships/slideLayout" Target="../slideLayouts/slideLayout198.xml"/><Relationship Id="rId21" Type="http://schemas.openxmlformats.org/officeDocument/2006/relationships/theme" Target="../theme/theme11.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theme" Target="../theme/theme12.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slideLayout" Target="../slideLayouts/slideLayout256.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image" Target="../media/image11.emf"/><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theme" Target="../theme/theme1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19" Type="http://schemas.openxmlformats.org/officeDocument/2006/relationships/image" Target="../media/image11.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1.xml"/><Relationship Id="rId13" Type="http://schemas.openxmlformats.org/officeDocument/2006/relationships/slideLayout" Target="../slideLayouts/slideLayout286.xml"/><Relationship Id="rId18" Type="http://schemas.openxmlformats.org/officeDocument/2006/relationships/slideLayout" Target="../slideLayouts/slideLayout291.xml"/><Relationship Id="rId3" Type="http://schemas.openxmlformats.org/officeDocument/2006/relationships/slideLayout" Target="../slideLayouts/slideLayout276.xml"/><Relationship Id="rId21" Type="http://schemas.openxmlformats.org/officeDocument/2006/relationships/image" Target="../media/image11.emf"/><Relationship Id="rId7" Type="http://schemas.openxmlformats.org/officeDocument/2006/relationships/slideLayout" Target="../slideLayouts/slideLayout280.xml"/><Relationship Id="rId12" Type="http://schemas.openxmlformats.org/officeDocument/2006/relationships/slideLayout" Target="../slideLayouts/slideLayout285.xml"/><Relationship Id="rId17" Type="http://schemas.openxmlformats.org/officeDocument/2006/relationships/slideLayout" Target="../slideLayouts/slideLayout290.xml"/><Relationship Id="rId2" Type="http://schemas.openxmlformats.org/officeDocument/2006/relationships/slideLayout" Target="../slideLayouts/slideLayout275.xml"/><Relationship Id="rId16" Type="http://schemas.openxmlformats.org/officeDocument/2006/relationships/slideLayout" Target="../slideLayouts/slideLayout289.xml"/><Relationship Id="rId20" Type="http://schemas.openxmlformats.org/officeDocument/2006/relationships/theme" Target="../theme/theme15.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5" Type="http://schemas.openxmlformats.org/officeDocument/2006/relationships/slideLayout" Target="../slideLayouts/slideLayout288.xml"/><Relationship Id="rId10" Type="http://schemas.openxmlformats.org/officeDocument/2006/relationships/slideLayout" Target="../slideLayouts/slideLayout283.xml"/><Relationship Id="rId19" Type="http://schemas.openxmlformats.org/officeDocument/2006/relationships/slideLayout" Target="../slideLayouts/slideLayout292.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slideLayout" Target="../slideLayouts/slideLayout28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image" Target="../media/image35.png"/><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9.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theme" Target="../theme/theme17.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26" Type="http://schemas.openxmlformats.org/officeDocument/2006/relationships/slideLayout" Target="../slideLayouts/slideLayout358.xml"/><Relationship Id="rId21" Type="http://schemas.openxmlformats.org/officeDocument/2006/relationships/slideLayout" Target="../slideLayouts/slideLayout353.xml"/><Relationship Id="rId34" Type="http://schemas.openxmlformats.org/officeDocument/2006/relationships/slideLayout" Target="../slideLayouts/slideLayout366.xml"/><Relationship Id="rId7" Type="http://schemas.openxmlformats.org/officeDocument/2006/relationships/slideLayout" Target="../slideLayouts/slideLayout339.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5" Type="http://schemas.openxmlformats.org/officeDocument/2006/relationships/slideLayout" Target="../slideLayouts/slideLayout357.xml"/><Relationship Id="rId33" Type="http://schemas.openxmlformats.org/officeDocument/2006/relationships/slideLayout" Target="../slideLayouts/slideLayout365.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slideLayout" Target="../slideLayouts/slideLayout352.xml"/><Relationship Id="rId29" Type="http://schemas.openxmlformats.org/officeDocument/2006/relationships/slideLayout" Target="../slideLayouts/slideLayout361.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slideLayout" Target="../slideLayouts/slideLayout356.xml"/><Relationship Id="rId32" Type="http://schemas.openxmlformats.org/officeDocument/2006/relationships/slideLayout" Target="../slideLayouts/slideLayout364.xml"/><Relationship Id="rId37" Type="http://schemas.openxmlformats.org/officeDocument/2006/relationships/theme" Target="../theme/theme18.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slideLayout" Target="../slideLayouts/slideLayout355.xml"/><Relationship Id="rId28" Type="http://schemas.openxmlformats.org/officeDocument/2006/relationships/slideLayout" Target="../slideLayouts/slideLayout360.xml"/><Relationship Id="rId36" Type="http://schemas.openxmlformats.org/officeDocument/2006/relationships/slideLayout" Target="../slideLayouts/slideLayout368.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31" Type="http://schemas.openxmlformats.org/officeDocument/2006/relationships/slideLayout" Target="../slideLayouts/slideLayout363.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 Id="rId27" Type="http://schemas.openxmlformats.org/officeDocument/2006/relationships/slideLayout" Target="../slideLayouts/slideLayout359.xml"/><Relationship Id="rId30" Type="http://schemas.openxmlformats.org/officeDocument/2006/relationships/slideLayout" Target="../slideLayouts/slideLayout362.xml"/><Relationship Id="rId35" Type="http://schemas.openxmlformats.org/officeDocument/2006/relationships/slideLayout" Target="../slideLayouts/slideLayout367.xml"/><Relationship Id="rId8" Type="http://schemas.openxmlformats.org/officeDocument/2006/relationships/slideLayout" Target="../slideLayouts/slideLayout340.xml"/><Relationship Id="rId3" Type="http://schemas.openxmlformats.org/officeDocument/2006/relationships/slideLayout" Target="../slideLayouts/slideLayout33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theme" Target="../theme/theme3.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image" Target="../media/image11.emf"/><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theme" Target="../theme/theme4.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1.xml"/><Relationship Id="rId61" Type="http://schemas.openxmlformats.org/officeDocument/2006/relationships/tags" Target="../tags/tag31.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4.xml"/><Relationship Id="rId51" Type="http://schemas.openxmlformats.org/officeDocument/2006/relationships/tags" Target="../tags/tag21.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6.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96.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6.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7.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image" Target="../media/image11.emf"/><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theme" Target="../theme/theme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6" r:id="rId19"/>
    <p:sldLayoutId id="2147483897"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44" r:id="rId27"/>
    <p:sldLayoutId id="2147484246" r:id="rId28"/>
    <p:sldLayoutId id="2147483673" r:id="rId29"/>
    <p:sldLayoutId id="2147483674" r:id="rId30"/>
    <p:sldLayoutId id="2147483675" r:id="rId31"/>
    <p:sldLayoutId id="2147483676" r:id="rId32"/>
    <p:sldLayoutId id="2147483677" r:id="rId33"/>
    <p:sldLayoutId id="2147483678" r:id="rId34"/>
    <p:sldLayoutId id="2147483679" r:id="rId35"/>
    <p:sldLayoutId id="2147484245" r:id="rId36"/>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26/02/2018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26/02/2018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424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3.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347.xml"/><Relationship Id="rId5" Type="http://schemas.openxmlformats.org/officeDocument/2006/relationships/slide" Target="slide9.xml"/><Relationship Id="rId4" Type="http://schemas.openxmlformats.org/officeDocument/2006/relationships/image" Target="../media/image58.sv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slide" Target="slide9.xml"/><Relationship Id="rId2" Type="http://schemas.openxmlformats.org/officeDocument/2006/relationships/notesSlide" Target="../notesSlides/notesSlide7.xml"/><Relationship Id="rId1" Type="http://schemas.openxmlformats.org/officeDocument/2006/relationships/slideLayout" Target="../slideLayouts/slideLayout34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8.xml"/><Relationship Id="rId1" Type="http://schemas.openxmlformats.org/officeDocument/2006/relationships/slideLayout" Target="../slideLayouts/slideLayout34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60.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347.xml"/><Relationship Id="rId5" Type="http://schemas.openxmlformats.org/officeDocument/2006/relationships/slide" Target="slide9.xml"/><Relationship Id="rId4" Type="http://schemas.openxmlformats.org/officeDocument/2006/relationships/image" Target="../media/image58.sv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42.emf"/><Relationship Id="rId2" Type="http://schemas.openxmlformats.org/officeDocument/2006/relationships/notesSlide" Target="../notesSlides/notesSlide11.xml"/><Relationship Id="rId1" Type="http://schemas.openxmlformats.org/officeDocument/2006/relationships/slideLayout" Target="../slideLayouts/slideLayout347.xml"/><Relationship Id="rId6" Type="http://schemas.openxmlformats.org/officeDocument/2006/relationships/image" Target="../media/image64.jpeg"/><Relationship Id="rId5" Type="http://schemas.openxmlformats.org/officeDocument/2006/relationships/image" Target="../media/image63.emf"/><Relationship Id="rId4" Type="http://schemas.openxmlformats.org/officeDocument/2006/relationships/hyperlink" Target="https://aka.ms/mprx69"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66.jpg"/><Relationship Id="rId2" Type="http://schemas.openxmlformats.org/officeDocument/2006/relationships/notesSlide" Target="../notesSlides/notesSlide12.xml"/><Relationship Id="rId1" Type="http://schemas.openxmlformats.org/officeDocument/2006/relationships/slideLayout" Target="../slideLayouts/slideLayout347.xml"/><Relationship Id="rId6" Type="http://schemas.openxmlformats.org/officeDocument/2006/relationships/image" Target="../media/image42.emf"/><Relationship Id="rId5" Type="http://schemas.openxmlformats.org/officeDocument/2006/relationships/image" Target="../media/image65.jpeg"/><Relationship Id="rId4" Type="http://schemas.openxmlformats.org/officeDocument/2006/relationships/image" Target="../media/image63.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59.xml"/><Relationship Id="rId1" Type="http://schemas.openxmlformats.org/officeDocument/2006/relationships/themeOverride" Target="../theme/themeOverride2.xml"/><Relationship Id="rId5" Type="http://schemas.openxmlformats.org/officeDocument/2006/relationships/image" Target="../media/image68.tiff"/><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14.xml"/><Relationship Id="rId16" Type="http://schemas.openxmlformats.org/officeDocument/2006/relationships/hyperlink" Target="https://helm.sh/" TargetMode="External"/><Relationship Id="rId1" Type="http://schemas.openxmlformats.org/officeDocument/2006/relationships/slideLayout" Target="../slideLayouts/slideLayout347.xml"/><Relationship Id="rId6" Type="http://schemas.openxmlformats.org/officeDocument/2006/relationships/image" Target="../media/image70.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xml"/><Relationship Id="rId1" Type="http://schemas.openxmlformats.org/officeDocument/2006/relationships/slideLayout" Target="../slideLayouts/slideLayout3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1.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png"/><Relationship Id="rId1" Type="http://schemas.openxmlformats.org/officeDocument/2006/relationships/slideLayout" Target="../slideLayouts/slideLayout16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1.xml"/><Relationship Id="rId1" Type="http://schemas.openxmlformats.org/officeDocument/2006/relationships/themeOverride" Target="../theme/themeOverride3.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2.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1.xml"/><Relationship Id="rId1" Type="http://schemas.openxmlformats.org/officeDocument/2006/relationships/themeOverride" Target="../theme/themeOverride4.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8.xml"/></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3.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92.xml"/><Relationship Id="rId1" Type="http://schemas.openxmlformats.org/officeDocument/2006/relationships/themeOverride" Target="../theme/themeOverride5.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10.xml"/><Relationship Id="rId1" Type="http://schemas.openxmlformats.org/officeDocument/2006/relationships/themeOverride" Target="../theme/themeOverride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31.xml"/><Relationship Id="rId7" Type="http://schemas.openxmlformats.org/officeDocument/2006/relationships/image" Target="../media/image85.png"/><Relationship Id="rId2" Type="http://schemas.openxmlformats.org/officeDocument/2006/relationships/slideLayout" Target="../slideLayouts/slideLayout110.xml"/><Relationship Id="rId1" Type="http://schemas.openxmlformats.org/officeDocument/2006/relationships/themeOverride" Target="../theme/themeOverride7.xml"/><Relationship Id="rId6" Type="http://schemas.openxmlformats.org/officeDocument/2006/relationships/image" Target="../media/image84.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138.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128.xml"/></Relationships>
</file>

<file path=ppt/slides/_rels/slide49.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34.xml"/><Relationship Id="rId1" Type="http://schemas.openxmlformats.org/officeDocument/2006/relationships/slideLayout" Target="../slideLayouts/slideLayout128.xml"/></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3.xml"/><Relationship Id="rId5" Type="http://schemas.openxmlformats.org/officeDocument/2006/relationships/image" Target="../media/image54.png"/><Relationship Id="rId4" Type="http://schemas.openxmlformats.org/officeDocument/2006/relationships/image" Target="../media/image5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3.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157.xml"/><Relationship Id="rId4" Type="http://schemas.openxmlformats.org/officeDocument/2006/relationships/image" Target="../media/image50.tiff"/></Relationships>
</file>

<file path=ppt/slides/_rels/slide5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40.xml"/><Relationship Id="rId16" Type="http://schemas.openxmlformats.org/officeDocument/2006/relationships/hyperlink" Target="https://helm.sh/" TargetMode="External"/><Relationship Id="rId1" Type="http://schemas.openxmlformats.org/officeDocument/2006/relationships/slideLayout" Target="../slideLayouts/slideLayout146.xml"/><Relationship Id="rId6" Type="http://schemas.openxmlformats.org/officeDocument/2006/relationships/image" Target="../media/image92.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347.xml"/><Relationship Id="rId6" Type="http://schemas.openxmlformats.org/officeDocument/2006/relationships/slide" Target="slide9.xml"/><Relationship Id="rId5" Type="http://schemas.openxmlformats.org/officeDocument/2006/relationships/slide" Target="slide3.xml"/><Relationship Id="rId4" Type="http://schemas.openxmlformats.org/officeDocument/2006/relationships/image" Target="../media/image5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Linux Containers On Azure</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An easy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dirty="0">
                <a:ln>
                  <a:noFill/>
                </a:ln>
                <a:solidFill>
                  <a:srgbClr val="505050"/>
                </a:solidFill>
                <a:effectLst/>
                <a:uLnTx/>
                <a:uFillTx/>
                <a:latin typeface="Segoe UI"/>
                <a:ea typeface="+mn-ea"/>
                <a:cs typeface="+mn-cs"/>
              </a:rPr>
            </a:br>
            <a:r>
              <a:rPr kumimoji="0" lang="en-US" sz="1372" b="0" i="0" u="none" strike="noStrike" kern="1200" cap="none" spc="0" normalizeH="0" baseline="0" noProof="0" dirty="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Use </a:t>
            </a:r>
            <a:r>
              <a:rPr kumimoji="0" lang="en-US" sz="1372"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helm rollout</a:t>
            </a:r>
            <a:r>
              <a:rPr kumimoji="0" lang="en-US" sz="1372"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dirty="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 action="ppaction://noaction"/>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 action="ppaction://noaction"/>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5"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9868949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Chart.yaml</a:t>
            </a:r>
            <a:endParaRPr kumimoji="0" lang="en-US" sz="1372"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 action="ppaction://noaction"/>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 action="ppaction://noaction"/>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7"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5414527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Demo</a:t>
            </a:r>
            <a:endParaRPr lang="en-US" sz="4705" dirty="0">
              <a:solidFill>
                <a:schemeClr val="accent1"/>
              </a:solidFill>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86D277B5-EC6A-4770-84EE-2DBF19D687E2}"/>
              </a:ext>
            </a:extLst>
          </p:cNvPr>
          <p:cNvSpPr/>
          <p:nvPr/>
        </p:nvSpPr>
        <p:spPr>
          <a:xfrm>
            <a:off x="823962" y="5108035"/>
            <a:ext cx="10544075" cy="63543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3529"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Installing curated Apps</a:t>
            </a:r>
          </a:p>
        </p:txBody>
      </p:sp>
      <p:pic>
        <p:nvPicPr>
          <p:cNvPr id="2" name="Picture 1">
            <a:extLst>
              <a:ext uri="{FF2B5EF4-FFF2-40B4-BE49-F238E27FC236}">
                <a16:creationId xmlns:a16="http://schemas.microsoft.com/office/drawing/2014/main" id="{C52CF563-BF59-6C42-80BF-564480E99E04}"/>
              </a:ext>
            </a:extLst>
          </p:cNvPr>
          <p:cNvPicPr>
            <a:picLocks noChangeAspect="1"/>
          </p:cNvPicPr>
          <p:nvPr/>
        </p:nvPicPr>
        <p:blipFill>
          <a:blip r:embed="rId3"/>
          <a:stretch>
            <a:fillRect/>
          </a:stretch>
        </p:blipFill>
        <p:spPr>
          <a:xfrm>
            <a:off x="4972107" y="2141707"/>
            <a:ext cx="2245121" cy="2327727"/>
          </a:xfrm>
          <a:prstGeom prst="rect">
            <a:avLst/>
          </a:prstGeom>
        </p:spPr>
      </p:pic>
    </p:spTree>
    <p:extLst>
      <p:ext uri="{BB962C8B-B14F-4D97-AF65-F5344CB8AC3E}">
        <p14:creationId xmlns:p14="http://schemas.microsoft.com/office/powerpoint/2010/main" val="1328576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5284704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588"/>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Code</a:t>
            </a:r>
          </a:p>
          <a:p>
            <a:pPr marL="0" marR="0" lvl="0" indent="0" algn="l" defTabSz="914102" rtl="0" eaLnBrk="1" fontAlgn="base" latinLnBrk="0" hangingPunct="1">
              <a:lnSpc>
                <a:spcPct val="100000"/>
              </a:lnSpc>
              <a:spcBef>
                <a:spcPct val="0"/>
              </a:spcBef>
              <a:spcAft>
                <a:spcPts val="588"/>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a:t>
            </a:r>
          </a:p>
          <a:p>
            <a:pPr marL="0" marR="0" lvl="0" indent="0" algn="l" defTabSz="914102" rtl="0" eaLnBrk="1" fontAlgn="base" latinLnBrk="0" hangingPunct="1">
              <a:lnSpc>
                <a:spcPct val="100000"/>
              </a:lnSpc>
              <a:spcBef>
                <a:spcPct val="0"/>
              </a:spcBef>
              <a:spcAft>
                <a:spcPts val="588"/>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DC3C00"/>
                </a:solidFill>
                <a:effectLst/>
                <a:uLnTx/>
                <a:uFillTx/>
                <a:latin typeface="Segoe UI Semibold" panose="020B0702040204020203" pitchFamily="34" charset="0"/>
                <a:ea typeface="+mn-ea"/>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588"/>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Change</a:t>
            </a:r>
          </a:p>
          <a:p>
            <a:pPr marL="168072" marR="0" lvl="0" indent="-168072" algn="l" defTabSz="914102"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Code</a:t>
            </a:r>
          </a:p>
          <a:p>
            <a:pPr marL="168072" marR="0" lvl="0" indent="-168072" algn="l" defTabSz="914102"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Container</a:t>
            </a:r>
          </a:p>
          <a:p>
            <a:pPr marL="168072" marR="0" lvl="0" indent="-168072" algn="l" defTabSz="914102"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882"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784"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ts val="588"/>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Move to </a:t>
            </a:r>
            <a:b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DC3C00"/>
                </a:solidFill>
                <a:effectLst/>
                <a:uLnTx/>
                <a:uFillTx/>
                <a:latin typeface="Segoe UI Semibold" panose="020B0702040204020203" pitchFamily="34" charset="0"/>
                <a:ea typeface="+mn-ea"/>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784"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DC3C00"/>
                </a:solidFill>
                <a:effectLst/>
                <a:uLnTx/>
                <a:uFillTx/>
                <a:latin typeface="Segoe UI Semibold" panose="020B0702040204020203" pitchFamily="34" charset="0"/>
                <a:ea typeface="+mn-ea"/>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DC3C00"/>
                </a:solidFill>
                <a:effectLst/>
                <a:uLnTx/>
                <a:uFillTx/>
                <a:latin typeface="Segoe UI Semibold" panose="020B0702040204020203" pitchFamily="34" charset="0"/>
                <a:ea typeface="+mn-ea"/>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008272"/>
                </a:solidFill>
                <a:effectLst/>
                <a:uLnTx/>
                <a:uFillTx/>
                <a:latin typeface="Segoe UI Semibold" panose="020B0702040204020203" pitchFamily="34" charset="0"/>
                <a:ea typeface="+mn-ea"/>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 action="ppaction://noaction"/>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ectangle 181">
            <a:hlinkClick r:id="" action="ppaction://noaction"/>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182">
            <a:hlinkClick r:id="" action="ppaction://noaction"/>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hlinkClick r:id="rId5"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447265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marL="0" marR="0" lvl="0" indent="0" algn="l" defTabSz="896386" rtl="0" eaLnBrk="1" fontAlgn="auto" latinLnBrk="0" hangingPunct="1">
              <a:lnSpc>
                <a:spcPct val="90000"/>
              </a:lnSpc>
              <a:spcBef>
                <a:spcPct val="0"/>
              </a:spcBef>
              <a:spcAft>
                <a:spcPts val="0"/>
              </a:spcAft>
              <a:buClrTx/>
              <a:buSzTx/>
              <a:buFontTx/>
              <a:buNone/>
              <a:tabLst/>
              <a:defRPr/>
            </a:pPr>
            <a:r>
              <a:rPr kumimoji="0" lang="en-US" sz="3137" b="0" i="0" u="none" strike="noStrike" kern="1200" cap="none" spc="0" normalizeH="0" baseline="0" noProof="0" dirty="0">
                <a:ln>
                  <a:noFill/>
                </a:ln>
                <a:solidFill>
                  <a:srgbClr val="505050"/>
                </a:solidFill>
                <a:effectLst/>
                <a:uLnTx/>
                <a:uFillTx/>
                <a:latin typeface="Segoe UI Light"/>
                <a:ea typeface="+mj-ea"/>
                <a:cs typeface="+mj-cs"/>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ts val="1765"/>
              </a:lnSpc>
              <a:spcBef>
                <a:spcPts val="980"/>
              </a:spcBef>
              <a:spcAft>
                <a:spcPts val="0"/>
              </a:spcAft>
              <a:buClrTx/>
              <a:buSzTx/>
              <a:buFont typeface="Arial" panose="020B0604020202020204" pitchFamily="34" charset="0"/>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mn-cs"/>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mn-cs"/>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mn-cs"/>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mn-cs"/>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mn-cs"/>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mn-cs"/>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773713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marL="0" marR="0" lvl="0" indent="0" algn="l" defTabSz="896386"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Light"/>
                <a:ea typeface="+mj-ea"/>
                <a:cs typeface="+mj-cs"/>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ts val="1765"/>
              </a:lnSpc>
              <a:spcBef>
                <a:spcPts val="980"/>
              </a:spcBef>
              <a:spcAft>
                <a:spcPts val="0"/>
              </a:spcAft>
              <a:buClrTx/>
              <a:buSzTx/>
              <a:buFont typeface="Arial" panose="020B0604020202020204" pitchFamily="34" charset="0"/>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mn-cs"/>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mn-cs"/>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mn-cs"/>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mn-cs"/>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mn-cs"/>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mn-cs"/>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mn-cs"/>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4125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2487058" y="778424"/>
            <a:ext cx="7672486" cy="763600"/>
          </a:xfrm>
          <a:prstGeom prst="rect">
            <a:avLst/>
          </a:prstGeom>
        </p:spPr>
        <p:txBody>
          <a:bodyPr vert="horz" wrap="square" lIns="121900" tIns="121900" rIns="121900" bIns="121900" rtlCol="0" anchor="t" anchorCtr="0">
            <a:noAutofit/>
          </a:bodyPr>
          <a:lstStyle/>
          <a:p>
            <a:pPr>
              <a:buClr>
                <a:schemeClr val="dk1"/>
              </a:buClr>
              <a:buSzPct val="39285"/>
            </a:pPr>
            <a:r>
              <a:rPr lang="en" dirty="0"/>
              <a:t>Questions?</a:t>
            </a:r>
          </a:p>
        </p:txBody>
      </p:sp>
      <p:pic>
        <p:nvPicPr>
          <p:cNvPr id="507" name="Shape 507"/>
          <p:cNvPicPr preferRelativeResize="0"/>
          <p:nvPr/>
        </p:nvPicPr>
        <p:blipFill>
          <a:blip r:embed="rId4">
            <a:alphaModFix/>
          </a:blip>
          <a:stretch>
            <a:fillRect/>
          </a:stretch>
        </p:blipFill>
        <p:spPr>
          <a:xfrm>
            <a:off x="680030" y="696235"/>
            <a:ext cx="1637608" cy="927978"/>
          </a:xfrm>
          <a:prstGeom prst="rect">
            <a:avLst/>
          </a:prstGeom>
          <a:noFill/>
          <a:ln>
            <a:noFill/>
          </a:ln>
        </p:spPr>
      </p:pic>
      <p:sp>
        <p:nvSpPr>
          <p:cNvPr id="4" name="Shape 69">
            <a:extLst>
              <a:ext uri="{FF2B5EF4-FFF2-40B4-BE49-F238E27FC236}">
                <a16:creationId xmlns:a16="http://schemas.microsoft.com/office/drawing/2014/main" id="{78681A19-21AD-7245-8D64-13C93D62863F}"/>
              </a:ext>
            </a:extLst>
          </p:cNvPr>
          <p:cNvSpPr txBox="1">
            <a:spLocks/>
          </p:cNvSpPr>
          <p:nvPr/>
        </p:nvSpPr>
        <p:spPr>
          <a:xfrm>
            <a:off x="6642908" y="2319385"/>
            <a:ext cx="4885666" cy="2981634"/>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marR="0" lvl="0" indent="0" algn="l" defTabSz="914400" rtl="0" eaLnBrk="1" fontAlgn="auto" latinLnBrk="0" hangingPunct="1">
              <a:lnSpc>
                <a:spcPct val="100000"/>
              </a:lnSpc>
              <a:spcBef>
                <a:spcPts val="0"/>
              </a:spcBef>
              <a:spcAft>
                <a:spcPts val="0"/>
              </a:spcAft>
              <a:buClr>
                <a:srgbClr val="505050"/>
              </a:buClr>
              <a:buSzPts val="2000"/>
              <a:buFont typeface="Work Sans Light"/>
              <a:buNone/>
              <a:tabLst/>
              <a:defRPr/>
            </a:pPr>
            <a:r>
              <a:rPr kumimoji="0" lang="en" sz="32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Work Sans"/>
                <a:cs typeface="Segoe UI Light" panose="020B0502040204020203" pitchFamily="34" charset="0"/>
                <a:sym typeface="Work Sans"/>
              </a:rPr>
              <a:t>Bruno Medina</a:t>
            </a:r>
          </a:p>
          <a:p>
            <a:pPr marL="0" marR="0" lvl="0" indent="0" algn="l" defTabSz="914400" rtl="0" eaLnBrk="1" fontAlgn="auto" latinLnBrk="0" hangingPunct="1">
              <a:lnSpc>
                <a:spcPct val="100000"/>
              </a:lnSpc>
              <a:spcBef>
                <a:spcPts val="0"/>
              </a:spcBef>
              <a:spcAft>
                <a:spcPts val="0"/>
              </a:spcAft>
              <a:buClr>
                <a:srgbClr val="505050"/>
              </a:buClr>
              <a:buSzPts val="2000"/>
              <a:buFont typeface="Work Sans Light"/>
              <a:buNone/>
              <a:tabLst/>
              <a:defRPr/>
            </a:pPr>
            <a:r>
              <a:rPr kumimoji="0" lang="en" sz="28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Work Sans"/>
                <a:cs typeface="Segoe UI Light" panose="020B0502040204020203" pitchFamily="34" charset="0"/>
                <a:sym typeface="Work Sans"/>
              </a:rPr>
              <a:t>Bolanos Cacho</a:t>
            </a:r>
          </a:p>
          <a:p>
            <a:pPr marL="0" marR="0" lvl="0" indent="0" algn="l" defTabSz="914400" rtl="0" eaLnBrk="1" fontAlgn="auto" latinLnBrk="0" hangingPunct="1">
              <a:lnSpc>
                <a:spcPct val="100000"/>
              </a:lnSpc>
              <a:spcBef>
                <a:spcPts val="0"/>
              </a:spcBef>
              <a:spcAft>
                <a:spcPts val="0"/>
              </a:spcAft>
              <a:buClr>
                <a:srgbClr val="505050"/>
              </a:buClr>
              <a:buSzPts val="2000"/>
              <a:buFont typeface="Work Sans Light"/>
              <a:buNone/>
              <a:tabLst/>
              <a:defRPr/>
            </a:pPr>
            <a:endParaRPr kumimoji="0" lang="en" sz="32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Work Sans"/>
              <a:cs typeface="Segoe UI Light" panose="020B0502040204020203" pitchFamily="34" charset="0"/>
              <a:sym typeface="Work Sans"/>
            </a:endParaRPr>
          </a:p>
          <a:p>
            <a:pPr marL="0" marR="0" lvl="0" indent="0" algn="l" defTabSz="914400" rtl="0" eaLnBrk="1" fontAlgn="auto" latinLnBrk="0" hangingPunct="1">
              <a:lnSpc>
                <a:spcPct val="100000"/>
              </a:lnSpc>
              <a:spcBef>
                <a:spcPts val="0"/>
              </a:spcBef>
              <a:spcAft>
                <a:spcPts val="0"/>
              </a:spcAft>
              <a:buClr>
                <a:srgbClr val="505050"/>
              </a:buClr>
              <a:buSzPts val="2000"/>
              <a:buFont typeface="Work Sans Light"/>
              <a:buNone/>
              <a:tabLst/>
              <a:defRPr/>
            </a:pPr>
            <a:r>
              <a:rPr kumimoji="0" lang="en" sz="20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Work Sans"/>
                <a:cs typeface="Segoe UI Light" panose="020B0502040204020203" pitchFamily="34" charset="0"/>
                <a:sym typeface="Work Sans"/>
              </a:rPr>
              <a:t>SR  Software Developer Engineer</a:t>
            </a:r>
          </a:p>
          <a:p>
            <a:pPr marL="0" marR="0" lvl="0" indent="-93131" algn="l" defTabSz="914400" rtl="0" eaLnBrk="1" fontAlgn="auto" latinLnBrk="0" hangingPunct="1">
              <a:lnSpc>
                <a:spcPct val="100000"/>
              </a:lnSpc>
              <a:spcBef>
                <a:spcPts val="0"/>
              </a:spcBef>
              <a:spcAft>
                <a:spcPts val="0"/>
              </a:spcAft>
              <a:buClr>
                <a:srgbClr val="505050"/>
              </a:buClr>
              <a:buSzPts val="1100"/>
              <a:buFont typeface="Work Sans Light"/>
              <a:buNone/>
              <a:tabLst/>
              <a:defRPr/>
            </a:pPr>
            <a:r>
              <a:rPr kumimoji="0" lang="en" sz="2000" b="1" i="0" u="none" strike="noStrike" kern="1200" cap="none" spc="0" normalizeH="0" baseline="0" noProof="0" dirty="0">
                <a:ln>
                  <a:noFill/>
                </a:ln>
                <a:solidFill>
                  <a:srgbClr val="505050">
                    <a:lumMod val="75000"/>
                  </a:srgbClr>
                </a:solidFill>
                <a:effectLst/>
                <a:uLnTx/>
                <a:uFillTx/>
                <a:latin typeface="Segoe UI Light" panose="020B0502040204020203" pitchFamily="34" charset="0"/>
                <a:cs typeface="Segoe UI Light" panose="020B0502040204020203" pitchFamily="34" charset="0"/>
                <a:sym typeface="Work Sans Light"/>
              </a:rPr>
              <a:t>Commercial Software Engineering (CSE)</a:t>
            </a:r>
          </a:p>
          <a:p>
            <a:pPr marL="0" marR="0" lvl="0" indent="-93131" algn="l" defTabSz="914400" rtl="0" eaLnBrk="1" fontAlgn="auto" latinLnBrk="0" hangingPunct="1">
              <a:lnSpc>
                <a:spcPct val="100000"/>
              </a:lnSpc>
              <a:spcBef>
                <a:spcPts val="0"/>
              </a:spcBef>
              <a:spcAft>
                <a:spcPts val="0"/>
              </a:spcAft>
              <a:buClr>
                <a:srgbClr val="505050"/>
              </a:buClr>
              <a:buSzPts val="1100"/>
              <a:buFont typeface="Work Sans Light"/>
              <a:buNone/>
              <a:tabLst/>
              <a:defRPr/>
            </a:pPr>
            <a:endParaRPr kumimoji="0" lang="en" sz="20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cs typeface="Segoe UI Light" panose="020B0502040204020203" pitchFamily="34" charset="0"/>
              <a:sym typeface="Work Sans Light"/>
            </a:endParaRPr>
          </a:p>
          <a:p>
            <a:pPr marL="0" marR="0" lvl="0" indent="-93131" algn="l" defTabSz="914400" rtl="0" eaLnBrk="1" fontAlgn="auto" latinLnBrk="0" hangingPunct="1">
              <a:lnSpc>
                <a:spcPct val="100000"/>
              </a:lnSpc>
              <a:spcBef>
                <a:spcPts val="0"/>
              </a:spcBef>
              <a:spcAft>
                <a:spcPts val="0"/>
              </a:spcAft>
              <a:buClr>
                <a:srgbClr val="505050"/>
              </a:buClr>
              <a:buSzPts val="1100"/>
              <a:buFont typeface="Work Sans Light"/>
              <a:buNone/>
              <a:tabLst/>
              <a:defRPr/>
            </a:pPr>
            <a:r>
              <a:rPr kumimoji="0" lang="en" sz="24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Work Sans"/>
                <a:cs typeface="Segoe UI Light" panose="020B0502040204020203" pitchFamily="34" charset="0"/>
                <a:sym typeface="Work Sans"/>
              </a:rPr>
              <a:t>@</a:t>
            </a:r>
            <a:r>
              <a:rPr kumimoji="0" lang="en" sz="2400" b="0" i="0" u="none" strike="noStrike" kern="1200" cap="none" spc="0" normalizeH="0" baseline="0" noProof="0" dirty="0" err="1">
                <a:ln>
                  <a:noFill/>
                </a:ln>
                <a:solidFill>
                  <a:srgbClr val="505050">
                    <a:lumMod val="75000"/>
                  </a:srgbClr>
                </a:solidFill>
                <a:effectLst/>
                <a:uLnTx/>
                <a:uFillTx/>
                <a:latin typeface="Segoe UI Light" panose="020B0502040204020203" pitchFamily="34" charset="0"/>
                <a:ea typeface="Work Sans"/>
                <a:cs typeface="Segoe UI Light" panose="020B0502040204020203" pitchFamily="34" charset="0"/>
                <a:sym typeface="Work Sans"/>
              </a:rPr>
              <a:t>brusmx</a:t>
            </a:r>
            <a:endParaRPr kumimoji="0" lang="en" sz="24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Work Sans"/>
              <a:cs typeface="Segoe UI Light" panose="020B0502040204020203" pitchFamily="34" charset="0"/>
              <a:sym typeface="Work Sans"/>
            </a:endParaRPr>
          </a:p>
        </p:txBody>
      </p:sp>
      <p:pic>
        <p:nvPicPr>
          <p:cNvPr id="5" name="Picture 4">
            <a:extLst>
              <a:ext uri="{FF2B5EF4-FFF2-40B4-BE49-F238E27FC236}">
                <a16:creationId xmlns:a16="http://schemas.microsoft.com/office/drawing/2014/main" id="{F1976EBC-1290-E04B-B497-8410819CCE3D}"/>
              </a:ext>
            </a:extLst>
          </p:cNvPr>
          <p:cNvPicPr>
            <a:picLocks noChangeAspect="1"/>
          </p:cNvPicPr>
          <p:nvPr/>
        </p:nvPicPr>
        <p:blipFill>
          <a:blip r:embed="rId5"/>
          <a:stretch>
            <a:fillRect/>
          </a:stretch>
        </p:blipFill>
        <p:spPr>
          <a:xfrm>
            <a:off x="680030" y="2145536"/>
            <a:ext cx="4934243" cy="3329333"/>
          </a:xfrm>
          <a:prstGeom prst="rect">
            <a:avLst/>
          </a:prstGeom>
        </p:spPr>
      </p:pic>
    </p:spTree>
    <p:extLst>
      <p:ext uri="{BB962C8B-B14F-4D97-AF65-F5344CB8AC3E}">
        <p14:creationId xmlns:p14="http://schemas.microsoft.com/office/powerpoint/2010/main" val="411890930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marR="0" lvl="0" indent="-280121" algn="l" defTabSz="914367" rtl="0" eaLnBrk="1" fontAlgn="auto" latinLnBrk="0" hangingPunct="1">
              <a:lnSpc>
                <a:spcPct val="100000"/>
              </a:lnSpc>
              <a:spcBef>
                <a:spcPts val="0"/>
              </a:spcBef>
              <a:spcAft>
                <a:spcPts val="1176"/>
              </a:spcAft>
              <a:buClr>
                <a:srgbClr val="0072C6"/>
              </a:buClr>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hlinkClick r:id="rId11"/>
              </a:rPr>
              <a:t>Azure Kubernetes Service (AKS)</a:t>
            </a:r>
            <a:endPar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280121" marR="0" lvl="0" indent="-280121" algn="l" defTabSz="914367" rtl="0" eaLnBrk="1" fontAlgn="auto" latinLnBrk="0" hangingPunct="1">
              <a:lnSpc>
                <a:spcPct val="100000"/>
              </a:lnSpc>
              <a:spcBef>
                <a:spcPts val="0"/>
              </a:spcBef>
              <a:spcAft>
                <a:spcPts val="1176"/>
              </a:spcAft>
              <a:buClr>
                <a:srgbClr val="0072C6"/>
              </a:buClr>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hlinkClick r:id="rId12"/>
              </a:rPr>
              <a:t>Azure Container Instances (ACI)</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p>
            <a:pPr marL="280121" marR="0" lvl="0" indent="-280121" algn="l" defTabSz="914367" rtl="0" eaLnBrk="1" fontAlgn="auto" latinLnBrk="0" hangingPunct="1">
              <a:lnSpc>
                <a:spcPct val="90000"/>
              </a:lnSpc>
              <a:spcBef>
                <a:spcPts val="0"/>
              </a:spcBef>
              <a:spcAft>
                <a:spcPts val="1176"/>
              </a:spcAft>
              <a:buClr>
                <a:srgbClr val="0072C6"/>
              </a:buClr>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hlinkClick r:id="rId13"/>
              </a:rPr>
              <a:t>Azure Container Registry</a:t>
            </a:r>
            <a:endPar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280121" marR="0" lvl="0" indent="-280121" algn="l" defTabSz="914367" rtl="0" eaLnBrk="1" fontAlgn="auto" latinLnBrk="0" hangingPunct="1">
              <a:lnSpc>
                <a:spcPct val="90000"/>
              </a:lnSpc>
              <a:spcBef>
                <a:spcPts val="0"/>
              </a:spcBef>
              <a:spcAft>
                <a:spcPts val="1176"/>
              </a:spcAft>
              <a:buClr>
                <a:srgbClr val="0072C6"/>
              </a:buClr>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hlinkClick r:id="rId14"/>
              </a:rPr>
              <a:t>OSBA announcement blog</a:t>
            </a:r>
            <a:endPar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280121" marR="0" lvl="0" indent="-280121" algn="l" defTabSz="914367" rtl="0" eaLnBrk="1" fontAlgn="auto" latinLnBrk="0" hangingPunct="1">
              <a:lnSpc>
                <a:spcPct val="90000"/>
              </a:lnSpc>
              <a:spcBef>
                <a:spcPts val="0"/>
              </a:spcBef>
              <a:spcAft>
                <a:spcPts val="1176"/>
              </a:spcAft>
              <a:buClr>
                <a:srgbClr val="0072C6"/>
              </a:buClr>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hlinkClick r:id="rId15"/>
              </a:rPr>
              <a:t>Draft webpage</a:t>
            </a:r>
            <a:endPar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280121" marR="0" lvl="0" indent="-280121" algn="l" defTabSz="914367" rtl="0" eaLnBrk="1" fontAlgn="auto" latinLnBrk="0" hangingPunct="1">
              <a:lnSpc>
                <a:spcPct val="90000"/>
              </a:lnSpc>
              <a:spcBef>
                <a:spcPts val="0"/>
              </a:spcBef>
              <a:spcAft>
                <a:spcPts val="1176"/>
              </a:spcAft>
              <a:buClr>
                <a:srgbClr val="0072C6"/>
              </a:buClr>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hlinkClick r:id="rId16"/>
              </a:rPr>
              <a:t>Helm webpage</a:t>
            </a:r>
            <a:endPar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280121" marR="0" lvl="0" indent="-280121" algn="l" defTabSz="914367" rtl="0" eaLnBrk="1" fontAlgn="auto" latinLnBrk="0" hangingPunct="1">
              <a:lnSpc>
                <a:spcPct val="90000"/>
              </a:lnSpc>
              <a:spcBef>
                <a:spcPts val="0"/>
              </a:spcBef>
              <a:spcAft>
                <a:spcPts val="1176"/>
              </a:spcAft>
              <a:buClr>
                <a:srgbClr val="0072C6"/>
              </a:buClr>
              <a:buSzTx/>
              <a:buFont typeface="Arial" panose="020B0604020202020204" pitchFamily="34" charset="0"/>
              <a:buChar char="•"/>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hlinkClick r:id="rId17"/>
              </a:rPr>
              <a:t>Brigade webpage</a:t>
            </a:r>
            <a:endPar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280121" marR="0" lvl="0" indent="-280121" algn="l" defTabSz="914367" rtl="0" eaLnBrk="1" fontAlgn="auto" latinLnBrk="0" hangingPunct="1">
              <a:lnSpc>
                <a:spcPct val="90000"/>
              </a:lnSpc>
              <a:spcBef>
                <a:spcPts val="0"/>
              </a:spcBef>
              <a:spcAft>
                <a:spcPts val="1176"/>
              </a:spcAft>
              <a:buClr>
                <a:srgbClr val="0072C6"/>
              </a:buClr>
              <a:buSzTx/>
              <a:buFont typeface="Arial" panose="020B0604020202020204" pitchFamily="34" charset="0"/>
              <a:buChar char="•"/>
              <a:tabLst/>
              <a:defRPr/>
            </a:pPr>
            <a:r>
              <a:rPr kumimoji="0" lang="en-US" sz="1765"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hlinkClick r:id="rId18"/>
              </a:rPr>
              <a:t>Kashti</a:t>
            </a: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hlinkClick r:id="rId18"/>
              </a:rPr>
              <a:t> announcement blog </a:t>
            </a:r>
            <a:endPar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rgbClr val="505050"/>
                </a:solidFill>
                <a:effectLst/>
                <a:uLnTx/>
                <a:uFillTx/>
                <a:latin typeface="Segoe UI Light"/>
                <a:ea typeface="+mn-ea"/>
              </a:rPr>
              <a:t>Azure container </a:t>
            </a:r>
            <a:r>
              <a:rPr kumimoji="0" lang="en-US" sz="4705" b="0" i="0" u="none" strike="noStrike" kern="1200" cap="none" spc="-10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Get the code from GitHub</a:t>
            </a:r>
          </a:p>
        </p:txBody>
      </p:sp>
    </p:spTree>
    <p:extLst>
      <p:ext uri="{BB962C8B-B14F-4D97-AF65-F5344CB8AC3E}">
        <p14:creationId xmlns:p14="http://schemas.microsoft.com/office/powerpoint/2010/main" val="32557164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dirty="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dirty="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691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680030" y="652416"/>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am I?</a:t>
            </a:r>
          </a:p>
        </p:txBody>
      </p:sp>
      <p:sp>
        <p:nvSpPr>
          <p:cNvPr id="7" name="Shape 69">
            <a:extLst>
              <a:ext uri="{FF2B5EF4-FFF2-40B4-BE49-F238E27FC236}">
                <a16:creationId xmlns:a16="http://schemas.microsoft.com/office/drawing/2014/main" id="{AFAEF74B-9095-5249-9F20-077D15E66FE6}"/>
              </a:ext>
            </a:extLst>
          </p:cNvPr>
          <p:cNvSpPr txBox="1">
            <a:spLocks/>
          </p:cNvSpPr>
          <p:nvPr/>
        </p:nvSpPr>
        <p:spPr>
          <a:xfrm>
            <a:off x="6642908" y="2319385"/>
            <a:ext cx="4885666" cy="2981634"/>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 sz="3200" dirty="0">
                <a:solidFill>
                  <a:schemeClr val="bg2"/>
                </a:solidFill>
                <a:latin typeface="Segoe UI Light" panose="020B0502040204020203" pitchFamily="34" charset="0"/>
                <a:ea typeface="Work Sans"/>
                <a:cs typeface="Segoe UI Light" panose="020B0502040204020203" pitchFamily="34" charset="0"/>
                <a:sym typeface="Work Sans"/>
              </a:rPr>
              <a:t>Bruno Medina</a:t>
            </a:r>
          </a:p>
          <a:p>
            <a:pPr>
              <a:spcBef>
                <a:spcPts val="0"/>
              </a:spcBef>
              <a:buNone/>
            </a:pPr>
            <a:r>
              <a:rPr lang="en" sz="2800" dirty="0">
                <a:solidFill>
                  <a:schemeClr val="bg2"/>
                </a:solidFill>
                <a:latin typeface="Segoe UI Light" panose="020B0502040204020203" pitchFamily="34" charset="0"/>
                <a:ea typeface="Work Sans"/>
                <a:cs typeface="Segoe UI Light" panose="020B0502040204020203" pitchFamily="34" charset="0"/>
                <a:sym typeface="Work Sans"/>
              </a:rPr>
              <a:t>Bolanos Cacho</a:t>
            </a:r>
          </a:p>
          <a:p>
            <a:pPr>
              <a:spcBef>
                <a:spcPts val="0"/>
              </a:spcBef>
              <a:buNone/>
            </a:pPr>
            <a:endParaRPr lang="en" sz="32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dirty="0">
                <a:solidFill>
                  <a:schemeClr val="bg2"/>
                </a:solidFill>
                <a:latin typeface="Segoe UI Light" panose="020B0502040204020203" pitchFamily="34" charset="0"/>
                <a:ea typeface="Work Sans"/>
                <a:cs typeface="Segoe UI Light" panose="020B0502040204020203" pitchFamily="34" charset="0"/>
                <a:sym typeface="Work Sans"/>
              </a:rPr>
              <a:t>SR  Software Developer Engineer</a:t>
            </a:r>
          </a:p>
          <a:p>
            <a:pPr indent="-93131">
              <a:spcBef>
                <a:spcPts val="0"/>
              </a:spcBef>
              <a:buSzPts val="1100"/>
              <a:buNone/>
            </a:pPr>
            <a:r>
              <a:rPr lang="en" b="1" dirty="0">
                <a:solidFill>
                  <a:schemeClr val="bg2"/>
                </a:solidFill>
                <a:latin typeface="Segoe UI Light" panose="020B0502040204020203" pitchFamily="34" charset="0"/>
                <a:cs typeface="Segoe UI Light" panose="020B0502040204020203" pitchFamily="34" charset="0"/>
              </a:rPr>
              <a:t>Commercial Software Engineering (CSE)</a:t>
            </a:r>
          </a:p>
          <a:p>
            <a:pPr indent="-93131">
              <a:spcBef>
                <a:spcPts val="0"/>
              </a:spcBef>
              <a:buSzPts val="1100"/>
              <a:buNone/>
            </a:pPr>
            <a:endParaRPr lang="en" dirty="0">
              <a:solidFill>
                <a:schemeClr val="bg2"/>
              </a:solidFill>
              <a:latin typeface="Segoe UI Light" panose="020B0502040204020203" pitchFamily="34" charset="0"/>
              <a:cs typeface="Segoe UI Light" panose="020B0502040204020203" pitchFamily="34" charset="0"/>
            </a:endParaRPr>
          </a:p>
          <a:p>
            <a:pPr indent="-93131">
              <a:spcBef>
                <a:spcPts val="0"/>
              </a:spcBef>
              <a:buSzPts val="1100"/>
              <a:buNone/>
            </a:pPr>
            <a:r>
              <a:rPr lang="en" sz="2400" dirty="0">
                <a:solidFill>
                  <a:schemeClr val="bg2"/>
                </a:solidFill>
                <a:latin typeface="Segoe UI Light" panose="020B0502040204020203" pitchFamily="34" charset="0"/>
                <a:ea typeface="Work Sans"/>
                <a:cs typeface="Segoe UI Light" panose="020B0502040204020203" pitchFamily="34" charset="0"/>
                <a:sym typeface="Work Sans"/>
              </a:rPr>
              <a:t>@</a:t>
            </a:r>
            <a:r>
              <a:rPr lang="en" sz="2400" dirty="0" err="1">
                <a:solidFill>
                  <a:schemeClr val="bg2"/>
                </a:solidFill>
                <a:latin typeface="Segoe UI Light" panose="020B0502040204020203" pitchFamily="34" charset="0"/>
                <a:ea typeface="Work Sans"/>
                <a:cs typeface="Segoe UI Light" panose="020B0502040204020203" pitchFamily="34" charset="0"/>
                <a:sym typeface="Work Sans"/>
              </a:rPr>
              <a:t>brusmx</a:t>
            </a:r>
            <a:endParaRPr lang="en" sz="24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3" name="Picture 2">
            <a:extLst>
              <a:ext uri="{FF2B5EF4-FFF2-40B4-BE49-F238E27FC236}">
                <a16:creationId xmlns:a16="http://schemas.microsoft.com/office/drawing/2014/main" id="{80017597-D643-0043-B82E-5687C8CE9D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030" y="2145536"/>
            <a:ext cx="4934243" cy="3329333"/>
          </a:xfrm>
          <a:prstGeom prst="rect">
            <a:avLst/>
          </a:prstGeom>
        </p:spPr>
      </p:pic>
    </p:spTree>
    <p:extLst>
      <p:ext uri="{BB962C8B-B14F-4D97-AF65-F5344CB8AC3E}">
        <p14:creationId xmlns:p14="http://schemas.microsoft.com/office/powerpoint/2010/main" val="3845036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2"/>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76400"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2"/>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584609"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2"/>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060618" y="314113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chemeClr val="tx1"/>
                </a:solidFill>
              </a:rPr>
              <a:t>Infrastructure Level</a:t>
            </a:r>
          </a:p>
          <a:p>
            <a:pPr lvl="2"/>
            <a:r>
              <a:rPr lang="en-US" sz="2745" dirty="0">
                <a:solidFill>
                  <a:schemeClr val="tx1"/>
                </a:solidFill>
              </a:rPr>
              <a:t>Increase/decrease the number of VM’s running in the cluster</a:t>
            </a:r>
          </a:p>
          <a:p>
            <a:pPr lvl="2"/>
            <a:r>
              <a:rPr lang="en-US" sz="2745" dirty="0">
                <a:solidFill>
                  <a:schemeClr val="tx1"/>
                </a:solidFill>
              </a:rPr>
              <a:t>Azure infrastructure function</a:t>
            </a:r>
          </a:p>
          <a:p>
            <a:pPr lvl="2"/>
            <a:r>
              <a:rPr lang="en-US" sz="2745" dirty="0">
                <a:solidFill>
                  <a:schemeClr val="tx1"/>
                </a:solidFill>
              </a:rPr>
              <a:t>via AKS API/CLI (utilizes Azure Availability Sets)</a:t>
            </a:r>
          </a:p>
          <a:p>
            <a:pPr lvl="2"/>
            <a:r>
              <a:rPr lang="en-US" sz="2745" dirty="0">
                <a:solidFill>
                  <a:schemeClr val="tx1"/>
                </a:solidFill>
              </a:rPr>
              <a:t>Auto-scaling coming to AKS soon</a:t>
            </a:r>
          </a:p>
          <a:p>
            <a:r>
              <a:rPr lang="en-US" sz="2745" spc="-29" dirty="0">
                <a:solidFill>
                  <a:schemeClr val="tx1"/>
                </a:solidFill>
              </a:rPr>
              <a:t>Application Level</a:t>
            </a:r>
          </a:p>
          <a:p>
            <a:pPr lvl="2"/>
            <a:r>
              <a:rPr lang="en-US" sz="2745" dirty="0">
                <a:solidFill>
                  <a:schemeClr val="tx1"/>
                </a:solidFill>
              </a:rPr>
              <a:t>Increase/decrease the number of pods for a given service</a:t>
            </a:r>
          </a:p>
          <a:p>
            <a:pPr lvl="2"/>
            <a:r>
              <a:rPr lang="en-US" sz="2745" dirty="0">
                <a:solidFill>
                  <a:schemeClr val="tx1"/>
                </a:solidFill>
              </a:rPr>
              <a:t>Handled by the orchestrator or the application itself</a:t>
            </a:r>
          </a:p>
          <a:p>
            <a:pPr lvl="2"/>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2745"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87671"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300285"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303607" y="31607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9" y="3141662"/>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chemeClr val="tx1"/>
                    </a:gs>
                    <a:gs pos="30000">
                      <a:schemeClr val="tx1"/>
                    </a:gs>
                  </a:gsLst>
                  <a:lin ang="5400000" scaled="0"/>
                </a:gradFill>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17281319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solidFill>
                    <a:srgbClr val="FFFFFF"/>
                  </a:solidFill>
                  <a:effectLst/>
                  <a:uLnTx/>
                  <a:uFillTx/>
                  <a:latin typeface="Segoe UI Semilight"/>
                  <a:ea typeface="+mn-ea"/>
                  <a:cs typeface="+mn-cs"/>
                </a:rPr>
                <a:t>api</a:t>
              </a:r>
              <a:r>
                <a:rPr kumimoji="0" lang="en-US" sz="2353" b="0" i="0" u="none" strike="noStrike" kern="1200" cap="none" spc="0" normalizeH="0" baseline="0" noProof="0" dirty="0">
                  <a:ln>
                    <a:noFill/>
                  </a:ln>
                  <a:solidFill>
                    <a:srgbClr val="FFFFFF"/>
                  </a:solidFill>
                  <a:effectLst/>
                  <a:uLnTx/>
                  <a:uFillTx/>
                  <a:latin typeface="Segoe UI Semilight"/>
                  <a:ea typeface="+mn-ea"/>
                  <a:cs typeface="+mn-cs"/>
                </a:rPr>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solidFill>
                    <a:srgbClr val="FFFFFF"/>
                  </a:solidFill>
                  <a:effectLst/>
                  <a:uLnTx/>
                  <a:uFillTx/>
                  <a:latin typeface="Segoe UI Semilight"/>
                  <a:ea typeface="+mn-ea"/>
                  <a:cs typeface="+mn-cs"/>
                </a:rPr>
                <a:t>etcd</a:t>
              </a:r>
              <a:endParaRPr kumimoji="0" lang="en-US" sz="2353"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rPr>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light"/>
                  <a:ea typeface="+mn-ea"/>
                  <a:cs typeface="+mn-cs"/>
                </a:rPr>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solidFill>
                    <a:srgbClr val="FFFFFF"/>
                  </a:solidFill>
                  <a:effectLst/>
                  <a:uLnTx/>
                  <a:uFillTx/>
                  <a:latin typeface="Segoe UI Semilight"/>
                  <a:ea typeface="+mn-ea"/>
                  <a:cs typeface="+mn-cs"/>
                </a:rPr>
                <a:t>kubelet</a:t>
              </a:r>
              <a:endParaRPr kumimoji="0" lang="en-US" sz="2353"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solidFill>
                    <a:srgbClr val="FFFFFF"/>
                  </a:solidFill>
                  <a:effectLst/>
                  <a:uLnTx/>
                  <a:uFillTx/>
                  <a:latin typeface="Segoe UI Semilight"/>
                  <a:ea typeface="+mn-ea"/>
                  <a:cs typeface="+mn-cs"/>
                </a:rPr>
                <a:t>kube</a:t>
              </a:r>
              <a:r>
                <a:rPr kumimoji="0" lang="en-US" sz="2353" b="0" i="0" u="none" strike="noStrike" kern="1200" cap="none" spc="0" normalizeH="0" baseline="0" noProof="0" dirty="0">
                  <a:ln>
                    <a:noFill/>
                  </a:ln>
                  <a:solidFill>
                    <a:srgbClr val="FFFFFF"/>
                  </a:solidFill>
                  <a:effectLst/>
                  <a:uLnTx/>
                  <a:uFillTx/>
                  <a:latin typeface="Segoe UI Semilight"/>
                  <a:ea typeface="+mn-ea"/>
                  <a:cs typeface="+mn-cs"/>
                </a:rPr>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solidFill>
                    <a:srgbClr val="FFFFFF"/>
                  </a:solidFill>
                  <a:effectLst/>
                  <a:uLnTx/>
                  <a:uFillTx/>
                  <a:latin typeface="Segoe UI Semilight"/>
                  <a:ea typeface="+mn-ea"/>
                  <a:cs typeface="+mn-cs"/>
                </a:rPr>
                <a:t>docker</a:t>
              </a:r>
              <a:endParaRPr kumimoji="0" lang="en-US" sz="2353"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solidFill>
                    <a:srgbClr val="FFFFFF"/>
                  </a:solidFill>
                  <a:effectLst/>
                  <a:uLnTx/>
                  <a:uFillTx/>
                  <a:latin typeface="Segoe UI Semilight"/>
                  <a:ea typeface="+mn-ea"/>
                  <a:cs typeface="+mn-cs"/>
                </a:rPr>
                <a:t>dns</a:t>
              </a:r>
              <a:endParaRPr kumimoji="0" lang="en-US" sz="2353"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m</a:t>
            </a:r>
            <a:r>
              <a:rPr kumimoji="0" lang="en-US" sz="2000" b="0" i="0" u="none" strike="noStrike" kern="1200" cap="none" spc="0" normalizeH="0" baseline="0" noProof="0">
                <a:ln>
                  <a:noFill/>
                </a:ln>
                <a:solidFill>
                  <a:srgbClr val="FFFFFF"/>
                </a:solidFill>
                <a:effectLst/>
                <a:uLnTx/>
                <a:uFillTx/>
                <a:latin typeface="Segoe UI Semilight"/>
                <a:ea typeface="+mn-ea"/>
                <a:cs typeface="+mn-cs"/>
              </a:rPr>
              <a:t>aster</a:t>
            </a:r>
            <a:br>
              <a:rPr kumimoji="0" lang="en-US" sz="2000" b="0" i="0" u="none" strike="noStrike" kern="1200" cap="none" spc="0" normalizeH="0" baseline="0" noProof="0">
                <a:ln>
                  <a:noFill/>
                </a:ln>
                <a:solidFill>
                  <a:srgbClr val="FFFFFF"/>
                </a:solidFill>
                <a:effectLst/>
                <a:uLnTx/>
                <a:uFillTx/>
                <a:latin typeface="Segoe UI Semilight"/>
                <a:ea typeface="+mn-ea"/>
                <a:cs typeface="+mn-cs"/>
              </a:rPr>
            </a:br>
            <a:r>
              <a:rPr kumimoji="0" lang="en-US" sz="2000" b="0" i="0" u="none" strike="noStrike" kern="1200" cap="none" spc="0" normalizeH="0" baseline="0" noProof="0">
                <a:ln>
                  <a:noFill/>
                </a:ln>
                <a:solidFill>
                  <a:srgbClr val="FFFFFF"/>
                </a:solidFill>
                <a:effectLst/>
                <a:uLnTx/>
                <a:uFillTx/>
                <a:latin typeface="Segoe UI Semilight"/>
                <a:ea typeface="+mn-ea"/>
                <a:cs typeface="+mn-cs"/>
              </a:rPr>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node</a:t>
            </a:r>
            <a:br>
              <a:rPr kumimoji="0" lang="en-US" sz="20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Azure Managed</a:t>
            </a:r>
          </a:p>
        </p:txBody>
      </p:sp>
    </p:spTree>
    <p:extLst>
      <p:ext uri="{BB962C8B-B14F-4D97-AF65-F5344CB8AC3E}">
        <p14:creationId xmlns:p14="http://schemas.microsoft.com/office/powerpoint/2010/main" val="344016758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926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353535"/>
                </a:solidFill>
                <a:effectLst/>
                <a:uLnTx/>
                <a:uFillTx/>
                <a:latin typeface="Segoe UI Semilight"/>
                <a:ea typeface="+mn-ea"/>
                <a:cs typeface="+mn-cs"/>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152119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2487058" y="778424"/>
            <a:ext cx="7672486" cy="763600"/>
          </a:xfrm>
          <a:prstGeom prst="rect">
            <a:avLst/>
          </a:prstGeom>
        </p:spPr>
        <p:txBody>
          <a:bodyPr vert="horz" wrap="square" lIns="121900" tIns="121900" rIns="121900" bIns="121900" rtlCol="0" anchor="t" anchorCtr="0">
            <a:noAutofit/>
          </a:bodyPr>
          <a:lstStyle/>
          <a:p>
            <a:pPr>
              <a:buClr>
                <a:schemeClr val="dk1"/>
              </a:buClr>
              <a:buSzPct val="39285"/>
            </a:pPr>
            <a:r>
              <a:rPr lang="en" dirty="0"/>
              <a:t>Questions?</a:t>
            </a:r>
          </a:p>
        </p:txBody>
      </p:sp>
      <p:pic>
        <p:nvPicPr>
          <p:cNvPr id="507" name="Shape 50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80030" y="696235"/>
            <a:ext cx="1637608" cy="927978"/>
          </a:xfrm>
          <a:prstGeom prst="rect">
            <a:avLst/>
          </a:prstGeom>
          <a:noFill/>
          <a:ln>
            <a:noFill/>
          </a:ln>
        </p:spPr>
      </p:pic>
      <p:sp>
        <p:nvSpPr>
          <p:cNvPr id="4" name="Shape 69">
            <a:extLst>
              <a:ext uri="{FF2B5EF4-FFF2-40B4-BE49-F238E27FC236}">
                <a16:creationId xmlns:a16="http://schemas.microsoft.com/office/drawing/2014/main" id="{78681A19-21AD-7245-8D64-13C93D62863F}"/>
              </a:ext>
            </a:extLst>
          </p:cNvPr>
          <p:cNvSpPr txBox="1">
            <a:spLocks/>
          </p:cNvSpPr>
          <p:nvPr/>
        </p:nvSpPr>
        <p:spPr>
          <a:xfrm>
            <a:off x="6642908" y="2319385"/>
            <a:ext cx="4885666" cy="2981634"/>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 sz="3200" dirty="0">
                <a:solidFill>
                  <a:schemeClr val="tx1">
                    <a:lumMod val="75000"/>
                  </a:schemeClr>
                </a:solidFill>
                <a:latin typeface="Segoe UI Light" panose="020B0502040204020203" pitchFamily="34" charset="0"/>
                <a:ea typeface="Work Sans"/>
                <a:cs typeface="Segoe UI Light" panose="020B0502040204020203" pitchFamily="34" charset="0"/>
                <a:sym typeface="Work Sans"/>
              </a:rPr>
              <a:t>Bruno Medina</a:t>
            </a:r>
          </a:p>
          <a:p>
            <a:pPr>
              <a:spcBef>
                <a:spcPts val="0"/>
              </a:spcBef>
              <a:buNone/>
            </a:pPr>
            <a:r>
              <a:rPr lang="en" sz="2800" dirty="0">
                <a:solidFill>
                  <a:schemeClr val="tx1">
                    <a:lumMod val="75000"/>
                  </a:schemeClr>
                </a:solidFill>
                <a:latin typeface="Segoe UI Light" panose="020B0502040204020203" pitchFamily="34" charset="0"/>
                <a:ea typeface="Work Sans"/>
                <a:cs typeface="Segoe UI Light" panose="020B0502040204020203" pitchFamily="34" charset="0"/>
                <a:sym typeface="Work Sans"/>
              </a:rPr>
              <a:t>Bolanos Cacho</a:t>
            </a:r>
          </a:p>
          <a:p>
            <a:pPr>
              <a:spcBef>
                <a:spcPts val="0"/>
              </a:spcBef>
              <a:buNone/>
            </a:pPr>
            <a:endParaRPr lang="en" sz="3200" dirty="0">
              <a:solidFill>
                <a:schemeClr val="tx1">
                  <a:lumMod val="75000"/>
                </a:schemeClr>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dirty="0">
                <a:solidFill>
                  <a:schemeClr val="tx1">
                    <a:lumMod val="75000"/>
                  </a:schemeClr>
                </a:solidFill>
                <a:latin typeface="Segoe UI Light" panose="020B0502040204020203" pitchFamily="34" charset="0"/>
                <a:ea typeface="Work Sans"/>
                <a:cs typeface="Segoe UI Light" panose="020B0502040204020203" pitchFamily="34" charset="0"/>
                <a:sym typeface="Work Sans"/>
              </a:rPr>
              <a:t>SR  Software Developer Engineer</a:t>
            </a:r>
          </a:p>
          <a:p>
            <a:pPr indent="-93131">
              <a:spcBef>
                <a:spcPts val="0"/>
              </a:spcBef>
              <a:buSzPts val="1100"/>
              <a:buNone/>
            </a:pPr>
            <a:r>
              <a:rPr lang="en" b="1" dirty="0">
                <a:solidFill>
                  <a:schemeClr val="tx1">
                    <a:lumMod val="75000"/>
                  </a:schemeClr>
                </a:solidFill>
                <a:latin typeface="Segoe UI Light" panose="020B0502040204020203" pitchFamily="34" charset="0"/>
                <a:cs typeface="Segoe UI Light" panose="020B0502040204020203" pitchFamily="34" charset="0"/>
              </a:rPr>
              <a:t>Commercial Software Engineering (CSE)</a:t>
            </a:r>
          </a:p>
          <a:p>
            <a:pPr indent="-93131">
              <a:spcBef>
                <a:spcPts val="0"/>
              </a:spcBef>
              <a:buSzPts val="1100"/>
              <a:buNone/>
            </a:pPr>
            <a:endParaRPr lang="en" dirty="0">
              <a:solidFill>
                <a:schemeClr val="tx1">
                  <a:lumMod val="75000"/>
                </a:schemeClr>
              </a:solidFill>
              <a:latin typeface="Segoe UI Light" panose="020B0502040204020203" pitchFamily="34" charset="0"/>
              <a:cs typeface="Segoe UI Light" panose="020B0502040204020203" pitchFamily="34" charset="0"/>
            </a:endParaRPr>
          </a:p>
          <a:p>
            <a:pPr indent="-93131">
              <a:spcBef>
                <a:spcPts val="0"/>
              </a:spcBef>
              <a:buSzPts val="1100"/>
              <a:buNone/>
            </a:pPr>
            <a:r>
              <a:rPr lang="en" sz="2400" dirty="0">
                <a:solidFill>
                  <a:schemeClr val="tx1">
                    <a:lumMod val="75000"/>
                  </a:schemeClr>
                </a:solidFill>
                <a:latin typeface="Segoe UI Light" panose="020B0502040204020203" pitchFamily="34" charset="0"/>
                <a:ea typeface="Work Sans"/>
                <a:cs typeface="Segoe UI Light" panose="020B0502040204020203" pitchFamily="34" charset="0"/>
                <a:sym typeface="Work Sans"/>
              </a:rPr>
              <a:t>@</a:t>
            </a:r>
            <a:r>
              <a:rPr lang="en" sz="2400" dirty="0" err="1">
                <a:solidFill>
                  <a:schemeClr val="tx1">
                    <a:lumMod val="75000"/>
                  </a:schemeClr>
                </a:solidFill>
                <a:latin typeface="Segoe UI Light" panose="020B0502040204020203" pitchFamily="34" charset="0"/>
                <a:ea typeface="Work Sans"/>
                <a:cs typeface="Segoe UI Light" panose="020B0502040204020203" pitchFamily="34" charset="0"/>
                <a:sym typeface="Work Sans"/>
              </a:rPr>
              <a:t>brusmx</a:t>
            </a:r>
            <a:endParaRPr lang="en" sz="2400" dirty="0">
              <a:solidFill>
                <a:schemeClr val="tx1">
                  <a:lumMod val="75000"/>
                </a:schemeClr>
              </a:solidFill>
              <a:latin typeface="Segoe UI Light" panose="020B0502040204020203" pitchFamily="34" charset="0"/>
              <a:ea typeface="Work Sans"/>
              <a:cs typeface="Segoe UI Light" panose="020B0502040204020203" pitchFamily="34" charset="0"/>
              <a:sym typeface="Work Sans"/>
            </a:endParaRPr>
          </a:p>
        </p:txBody>
      </p:sp>
      <p:pic>
        <p:nvPicPr>
          <p:cNvPr id="5" name="Picture 4">
            <a:extLst>
              <a:ext uri="{FF2B5EF4-FFF2-40B4-BE49-F238E27FC236}">
                <a16:creationId xmlns:a16="http://schemas.microsoft.com/office/drawing/2014/main" id="{F1976EBC-1290-E04B-B497-8410819CCE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030" y="2145536"/>
            <a:ext cx="4934243" cy="3329333"/>
          </a:xfrm>
          <a:prstGeom prst="rect">
            <a:avLst/>
          </a:prstGeom>
        </p:spPr>
      </p:pic>
    </p:spTree>
    <p:extLst>
      <p:ext uri="{BB962C8B-B14F-4D97-AF65-F5344CB8AC3E}">
        <p14:creationId xmlns:p14="http://schemas.microsoft.com/office/powerpoint/2010/main" val="2946249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1106211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a:t>
              </a:r>
              <a:r>
                <a:rPr kumimoji="0" lang="en-US" sz="2000" b="0" i="0" u="none" strike="noStrike" kern="1200" cap="none" spc="0" normalizeH="0" baseline="0" noProof="0" dirty="0" err="1">
                  <a:ln>
                    <a:noFill/>
                  </a:ln>
                  <a:solidFill>
                    <a:srgbClr val="353535"/>
                  </a:solidFill>
                  <a:effectLst/>
                  <a:uLnTx/>
                  <a:uFillTx/>
                  <a:latin typeface="Segoe UI Semilight"/>
                  <a:ea typeface="+mn-ea"/>
                  <a:cs typeface="+mn-cs"/>
                </a:rPr>
                <a:t>api</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a:t>
              </a:r>
              <a:r>
                <a:rPr kumimoji="0" lang="en-US" sz="2000" b="0" i="0" u="none" strike="noStrike" kern="1200" cap="none" spc="0" normalizeH="0" baseline="0" noProof="0" dirty="0" err="1">
                  <a:ln>
                    <a:noFill/>
                  </a:ln>
                  <a:solidFill>
                    <a:srgbClr val="353535"/>
                  </a:solidFill>
                  <a:effectLst/>
                  <a:uLnTx/>
                  <a:uFillTx/>
                  <a:latin typeface="Segoe UI Semilight"/>
                  <a:ea typeface="+mn-ea"/>
                  <a:cs typeface="+mn-cs"/>
                </a:rPr>
                <a:t>db</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27017</a:t>
              </a:r>
            </a:p>
          </p:txBody>
        </p:sp>
      </p:grpSp>
    </p:spTree>
    <p:extLst>
      <p:ext uri="{BB962C8B-B14F-4D97-AF65-F5344CB8AC3E}">
        <p14:creationId xmlns:p14="http://schemas.microsoft.com/office/powerpoint/2010/main" val="191401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err="1">
                <a:ln>
                  <a:noFill/>
                </a:ln>
                <a:solidFill>
                  <a:srgbClr val="353535"/>
                </a:solidFill>
                <a:effectLst/>
                <a:uLnTx/>
                <a:uFillTx/>
                <a:latin typeface="Segoe UI Semilight"/>
                <a:ea typeface="+mn-ea"/>
                <a:cs typeface="+mn-cs"/>
              </a:rPr>
              <a:t>azurecr.io</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spTree>
    <p:extLst>
      <p:ext uri="{BB962C8B-B14F-4D97-AF65-F5344CB8AC3E}">
        <p14:creationId xmlns:p14="http://schemas.microsoft.com/office/powerpoint/2010/main" val="2834035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err="1">
                  <a:ln>
                    <a:noFill/>
                  </a:ln>
                  <a:solidFill>
                    <a:srgbClr val="353535"/>
                  </a:solidFill>
                  <a:effectLst/>
                  <a:uLnTx/>
                  <a:uFillTx/>
                  <a:latin typeface="Segoe UI Semilight"/>
                  <a:ea typeface="+mn-ea"/>
                  <a:cs typeface="+mn-cs"/>
                </a:rPr>
                <a:t>azurecr.io</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25714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 action="ppaction://noaction"/>
            <a:extLst>
              <a:ext uri="{FF2B5EF4-FFF2-40B4-BE49-F238E27FC236}">
                <a16:creationId xmlns:a16="http://schemas.microsoft.com/office/drawing/2014/main" id="{9945C9BA-1698-4D30-A3A3-8B77DE9BF7F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Containers</a:t>
            </a:r>
            <a:br>
              <a:rPr kumimoji="0" lang="en-US" sz="1176"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a:t>
            </a:r>
            <a:b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Container</a:t>
            </a:r>
            <a:b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Container Instances </a:t>
            </a:r>
            <a:b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a:t>
            </a:r>
            <a:b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Container Registry</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4" name="Hexagon 113">
            <a:hlinkClick r:id="" action="ppaction://noaction"/>
            <a:extLst>
              <a:ext uri="{FF2B5EF4-FFF2-40B4-BE49-F238E27FC236}">
                <a16:creationId xmlns:a16="http://schemas.microsoft.com/office/drawing/2014/main" id="{CE762FE6-C91B-43F4-9E38-82AF5042D4CE}"/>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a:hlinkClick r:id="" action="ppaction://noaction"/>
            <a:extLst>
              <a:ext uri="{FF2B5EF4-FFF2-40B4-BE49-F238E27FC236}">
                <a16:creationId xmlns:a16="http://schemas.microsoft.com/office/drawing/2014/main" id="{A94826FA-3588-468B-BB52-83F1C52F172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a:hlinkClick r:id="" action="ppaction://noaction"/>
            <a:extLst>
              <a:ext uri="{FF2B5EF4-FFF2-40B4-BE49-F238E27FC236}">
                <a16:creationId xmlns:a16="http://schemas.microsoft.com/office/drawing/2014/main" id="{132E493D-7B42-45EA-891E-D7D0CBCDF51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a:hlinkClick r:id="" action="ppaction://noaction"/>
            <a:extLst>
              <a:ext uri="{FF2B5EF4-FFF2-40B4-BE49-F238E27FC236}">
                <a16:creationId xmlns:a16="http://schemas.microsoft.com/office/drawing/2014/main" id="{6E2C6226-2355-495E-BFC4-28443FF6A95E}"/>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a:hlinkClick r:id="rId5" action="ppaction://hlinksldjump"/>
            <a:extLst>
              <a:ext uri="{FF2B5EF4-FFF2-40B4-BE49-F238E27FC236}">
                <a16:creationId xmlns:a16="http://schemas.microsoft.com/office/drawing/2014/main" id="{479F999C-B99D-40A6-A17E-2826E82192B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a:extLst>
              <a:ext uri="{FF2B5EF4-FFF2-40B4-BE49-F238E27FC236}">
                <a16:creationId xmlns:a16="http://schemas.microsoft.com/office/drawing/2014/main" id="{E2C376CF-62DF-BA41-A5B6-F6535670C12B}"/>
              </a:ext>
            </a:extLst>
          </p:cNvPr>
          <p:cNvSpPr/>
          <p:nvPr/>
        </p:nvSpPr>
        <p:spPr bwMode="auto">
          <a:xfrm>
            <a:off x="5241652" y="361822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153"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122" name="Rectangle 121">
            <a:extLst>
              <a:ext uri="{FF2B5EF4-FFF2-40B4-BE49-F238E27FC236}">
                <a16:creationId xmlns:a16="http://schemas.microsoft.com/office/drawing/2014/main" id="{0376E5CE-5E9D-3649-8F6D-1E20545540F9}"/>
              </a:ext>
            </a:extLst>
          </p:cNvPr>
          <p:cNvSpPr/>
          <p:nvPr/>
        </p:nvSpPr>
        <p:spPr>
          <a:xfrm>
            <a:off x="5455522" y="4339258"/>
            <a:ext cx="1197598" cy="579315"/>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23" name="Group 122">
            <a:extLst>
              <a:ext uri="{FF2B5EF4-FFF2-40B4-BE49-F238E27FC236}">
                <a16:creationId xmlns:a16="http://schemas.microsoft.com/office/drawing/2014/main" id="{70CF48C9-5548-344B-835A-126D014DB0FC}"/>
              </a:ext>
            </a:extLst>
          </p:cNvPr>
          <p:cNvGrpSpPr/>
          <p:nvPr/>
        </p:nvGrpSpPr>
        <p:grpSpPr>
          <a:xfrm>
            <a:off x="5810071" y="3832180"/>
            <a:ext cx="486360" cy="430956"/>
            <a:chOff x="4360069" y="2943701"/>
            <a:chExt cx="1095375" cy="970597"/>
          </a:xfrm>
          <a:solidFill>
            <a:srgbClr val="E1E5ED"/>
          </a:solidFill>
        </p:grpSpPr>
        <p:sp>
          <p:nvSpPr>
            <p:cNvPr id="124" name="Freeform: Shape 102">
              <a:extLst>
                <a:ext uri="{FF2B5EF4-FFF2-40B4-BE49-F238E27FC236}">
                  <a16:creationId xmlns:a16="http://schemas.microsoft.com/office/drawing/2014/main" id="{175EB5C4-956A-C147-AC9E-E294AF42D2B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03">
              <a:extLst>
                <a:ext uri="{FF2B5EF4-FFF2-40B4-BE49-F238E27FC236}">
                  <a16:creationId xmlns:a16="http://schemas.microsoft.com/office/drawing/2014/main" id="{82C4A452-7160-BB40-8111-9745D275186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04">
              <a:extLst>
                <a:ext uri="{FF2B5EF4-FFF2-40B4-BE49-F238E27FC236}">
                  <a16:creationId xmlns:a16="http://schemas.microsoft.com/office/drawing/2014/main" id="{5DA2A7FB-5D47-1948-BD10-FEED486E31B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05">
              <a:extLst>
                <a:ext uri="{FF2B5EF4-FFF2-40B4-BE49-F238E27FC236}">
                  <a16:creationId xmlns:a16="http://schemas.microsoft.com/office/drawing/2014/main" id="{67E33178-290C-1949-BAFE-C0A763D0BC7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06">
              <a:extLst>
                <a:ext uri="{FF2B5EF4-FFF2-40B4-BE49-F238E27FC236}">
                  <a16:creationId xmlns:a16="http://schemas.microsoft.com/office/drawing/2014/main" id="{B6A7C22D-EC91-3542-AE34-C3D4800DC19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07">
              <a:extLst>
                <a:ext uri="{FF2B5EF4-FFF2-40B4-BE49-F238E27FC236}">
                  <a16:creationId xmlns:a16="http://schemas.microsoft.com/office/drawing/2014/main" id="{1EF19E91-4460-DC41-825F-2701D77CEC7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0" name="Hexagon 129">
            <a:hlinkClick r:id="rId6" action="ppaction://hlinksldjump"/>
            <a:extLst>
              <a:ext uri="{FF2B5EF4-FFF2-40B4-BE49-F238E27FC236}">
                <a16:creationId xmlns:a16="http://schemas.microsoft.com/office/drawing/2014/main" id="{5F99D389-3D26-A946-BCBA-69C8FDC9647F}"/>
              </a:ext>
            </a:extLst>
          </p:cNvPr>
          <p:cNvSpPr/>
          <p:nvPr/>
        </p:nvSpPr>
        <p:spPr bwMode="auto">
          <a:xfrm>
            <a:off x="5241651" y="360544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433596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5.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6.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7.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docProps/app.xml><?xml version="1.0" encoding="utf-8"?>
<Properties xmlns="http://schemas.openxmlformats.org/officeDocument/2006/extended-properties" xmlns:vt="http://schemas.openxmlformats.org/officeDocument/2006/docPropsVTypes">
  <TotalTime>9590</TotalTime>
  <Words>4909</Words>
  <Application>Microsoft Macintosh PowerPoint</Application>
  <PresentationFormat>Widescreen</PresentationFormat>
  <Paragraphs>656</Paragraphs>
  <Slides>55</Slides>
  <Notes>40</Notes>
  <HiddenSlides>1</HiddenSlides>
  <MMClips>0</MMClips>
  <ScaleCrop>false</ScaleCrop>
  <HeadingPairs>
    <vt:vector size="6" baseType="variant">
      <vt:variant>
        <vt:lpstr>Fonts Used</vt:lpstr>
      </vt:variant>
      <vt:variant>
        <vt:i4>15</vt:i4>
      </vt:variant>
      <vt:variant>
        <vt:lpstr>Theme</vt:lpstr>
      </vt:variant>
      <vt:variant>
        <vt:i4>18</vt:i4>
      </vt:variant>
      <vt:variant>
        <vt:lpstr>Slide Titles</vt:lpstr>
      </vt:variant>
      <vt:variant>
        <vt:i4>55</vt:i4>
      </vt:variant>
    </vt:vector>
  </HeadingPairs>
  <TitlesOfParts>
    <vt:vector size="88" baseType="lpstr">
      <vt:lpstr>Arial</vt:lpstr>
      <vt:lpstr>Calibri</vt:lpstr>
      <vt:lpstr>Calibri Light</vt:lpstr>
      <vt:lpstr>Consolas</vt:lpstr>
      <vt:lpstr>Courier New</vt:lpstr>
      <vt:lpstr>Mangal</vt:lpstr>
      <vt:lpstr>Quattrocento Sans</vt:lpstr>
      <vt:lpstr>Segoe UI</vt:lpstr>
      <vt:lpstr>Segoe UI Light</vt:lpstr>
      <vt:lpstr>Segoe UI Semibold</vt:lpstr>
      <vt:lpstr>Segoe UI Semilight</vt:lpstr>
      <vt:lpstr>Symbol</vt:lpstr>
      <vt:lpstr>Wingdings</vt:lpstr>
      <vt:lpstr>Work Sans</vt:lpstr>
      <vt:lpstr>Work Sans Light</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Jacquenetta template</vt:lpstr>
      <vt:lpstr>Server and Cloud 2013</vt:lpstr>
      <vt:lpstr>Linux Containers On Azure</vt:lpstr>
      <vt:lpstr>Who am I?</vt:lpstr>
      <vt:lpstr>Kubernetes Concepts</vt:lpstr>
      <vt:lpstr>Kubernetes Architecture Components</vt:lpstr>
      <vt:lpstr>PowerPoint Presentation</vt:lpstr>
      <vt:lpstr>PowerPoint Presentation</vt:lpstr>
      <vt:lpstr>PowerPoint Presentation</vt:lpstr>
      <vt:lpstr>PowerPoint Presentation</vt:lpstr>
      <vt:lpstr>Release automation tools</vt:lpstr>
      <vt:lpstr>Helm</vt:lpstr>
      <vt:lpstr>Helm</vt:lpstr>
      <vt:lpstr>Demo</vt:lpstr>
      <vt:lpstr>Common Toolsets</vt:lpstr>
      <vt:lpstr>Release automation workflow</vt:lpstr>
      <vt:lpstr>PowerPoint Presentation</vt:lpstr>
      <vt:lpstr>PowerPoint Presentation</vt:lpstr>
      <vt:lpstr>Questions?</vt:lpstr>
      <vt:lpstr>PowerPoint Presentation</vt:lpstr>
      <vt:lpstr>PowerPoint Presentation</vt:lpstr>
      <vt:lpstr>Managing Storage and State</vt:lpstr>
      <vt:lpstr>Managing State For Containers</vt:lpstr>
      <vt:lpstr>Scaling Applications</vt:lpstr>
      <vt:lpstr>Application Scaling Strategies</vt:lpstr>
      <vt:lpstr>Scaling Pods</vt:lpstr>
      <vt:lpstr>Scaling Host</vt:lpstr>
      <vt:lpstr>Scaling the ACS Cluster</vt:lpstr>
      <vt:lpstr>Monitoring </vt:lpstr>
      <vt:lpstr>PowerPoint Presentation</vt:lpstr>
      <vt:lpstr>Need to monitor for dynamic environments</vt:lpstr>
      <vt:lpstr>Application Health and Readiness </vt:lpstr>
      <vt:lpstr>Monitoring: What indicators matter in Kubernetes</vt:lpstr>
      <vt:lpstr>Logging</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lpstr>Questions?</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Bruno Medina Bolanos Cacho</cp:lastModifiedBy>
  <cp:revision>151</cp:revision>
  <dcterms:created xsi:type="dcterms:W3CDTF">2017-09-13T18:05:02Z</dcterms:created>
  <dcterms:modified xsi:type="dcterms:W3CDTF">2018-02-27T14:13:41Z</dcterms:modified>
</cp:coreProperties>
</file>